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Determinarea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numerice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permitivităţii straturilor subţiri în condensatori cu diferite configuraţii geometrice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5621"/>
            <a:ext cx="12192000" cy="1847208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Ișfan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Ștefan</a:t>
            </a:r>
            <a:endParaRPr lang="en-US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en-US" b="1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Specializarea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Fizică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Informatică</a:t>
            </a:r>
            <a:endParaRPr lang="en-US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universitar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Anul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III-lea -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Licență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(2023-2024) </a:t>
            </a:r>
          </a:p>
          <a:p>
            <a:pPr algn="ctr">
              <a:lnSpc>
                <a:spcPct val="110000"/>
              </a:lnSpc>
              <a:spcBef>
                <a:spcPts val="200"/>
              </a:spcBef>
            </a:pPr>
            <a:r>
              <a:rPr lang="en-US" b="1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științific</a:t>
            </a:r>
            <a:r>
              <a:rPr lang="en-US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Lect.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univ.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dr.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Leontin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Pădurariu</a:t>
            </a:r>
            <a:endParaRPr lang="en-US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65" y="230889"/>
            <a:ext cx="5499069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interpretări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2" descr="O imagine care conține text, captură de ecran, Color, cerc&#10;&#10;Descriere generată automat">
            <a:extLst>
              <a:ext uri="{FF2B5EF4-FFF2-40B4-BE49-F238E27FC236}">
                <a16:creationId xmlns:a16="http://schemas.microsoft.com/office/drawing/2014/main" id="{7B60E7F9-2FAE-0024-19EE-54419D15E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" r="15461" b="4450"/>
          <a:stretch/>
        </p:blipFill>
        <p:spPr>
          <a:xfrm>
            <a:off x="1097281" y="1956336"/>
            <a:ext cx="4734472" cy="3827985"/>
          </a:xfrm>
          <a:prstGeom prst="rect">
            <a:avLst/>
          </a:prstGeom>
        </p:spPr>
      </p:pic>
      <p:sp>
        <p:nvSpPr>
          <p:cNvPr id="6" name="TextBox 104"/>
          <p:cNvSpPr/>
          <p:nvPr/>
        </p:nvSpPr>
        <p:spPr>
          <a:xfrm>
            <a:off x="1295271" y="5687228"/>
            <a:ext cx="4342905" cy="632138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18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⬤ Imaginea arată influența dielectricului asupra câmpului în condensator.</a:t>
            </a:r>
            <a:endParaRPr lang="ro-RO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" name="Obiect 3">
            <a:extLst>
              <a:ext uri="{FF2B5EF4-FFF2-40B4-BE49-F238E27FC236}">
                <a16:creationId xmlns:a16="http://schemas.microsoft.com/office/drawing/2014/main" id="{09A720E3-890A-0A08-3CF0-C9CD794F6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91603"/>
              </p:ext>
            </p:extLst>
          </p:nvPr>
        </p:nvGraphicFramePr>
        <p:xfrm>
          <a:off x="5638176" y="1824446"/>
          <a:ext cx="6353812" cy="4427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132800" imgH="2879640" progId="Origin50.Graph">
                  <p:embed/>
                </p:oleObj>
              </mc:Choice>
              <mc:Fallback>
                <p:oleObj name="Graph" r:id="rId3" imgW="4132800" imgH="287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176" y="1824446"/>
                        <a:ext cx="6353812" cy="4427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asetăText 5">
            <a:extLst>
              <a:ext uri="{FF2B5EF4-FFF2-40B4-BE49-F238E27FC236}">
                <a16:creationId xmlns:a16="http://schemas.microsoft.com/office/drawing/2014/main" id="{A29515B0-4527-C769-3BDD-1321D3F7AA9D}"/>
              </a:ext>
            </a:extLst>
          </p:cNvPr>
          <p:cNvSpPr txBox="1"/>
          <p:nvPr/>
        </p:nvSpPr>
        <p:spPr>
          <a:xfrm>
            <a:off x="1197428" y="1737360"/>
            <a:ext cx="995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Condensatorul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placi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plan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paralele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1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interpretări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tăText 5">
            <a:extLst>
              <a:ext uri="{FF2B5EF4-FFF2-40B4-BE49-F238E27FC236}">
                <a16:creationId xmlns:a16="http://schemas.microsoft.com/office/drawing/2014/main" id="{A29515B0-4527-C769-3BDD-1321D3F7AA9D}"/>
              </a:ext>
            </a:extLst>
          </p:cNvPr>
          <p:cNvSpPr txBox="1"/>
          <p:nvPr/>
        </p:nvSpPr>
        <p:spPr>
          <a:xfrm>
            <a:off x="1197428" y="1737360"/>
            <a:ext cx="995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Condensatorul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placi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plan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paralele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ine 4" descr="O imagine care conține text, captură de ecran, Color, cerc&#10;&#10;Descriere generată automat">
            <a:extLst>
              <a:ext uri="{FF2B5EF4-FFF2-40B4-BE49-F238E27FC236}">
                <a16:creationId xmlns:a16="http://schemas.microsoft.com/office/drawing/2014/main" id="{A4103FF1-7980-51EA-E4D6-DB9389BEA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13199" b="5058"/>
          <a:stretch/>
        </p:blipFill>
        <p:spPr>
          <a:xfrm>
            <a:off x="1197427" y="2011100"/>
            <a:ext cx="4740285" cy="3708401"/>
          </a:xfrm>
          <a:prstGeom prst="rect">
            <a:avLst/>
          </a:prstGeom>
        </p:spPr>
      </p:pic>
      <p:sp>
        <p:nvSpPr>
          <p:cNvPr id="5" name="TextBox 104">
            <a:extLst>
              <a:ext uri="{FF2B5EF4-FFF2-40B4-BE49-F238E27FC236}">
                <a16:creationId xmlns:a16="http://schemas.microsoft.com/office/drawing/2014/main" id="{3ED91E48-AB29-1AFE-0F7C-EA77290A79B1}"/>
              </a:ext>
            </a:extLst>
          </p:cNvPr>
          <p:cNvSpPr/>
          <p:nvPr/>
        </p:nvSpPr>
        <p:spPr>
          <a:xfrm>
            <a:off x="1178538" y="5651793"/>
            <a:ext cx="4778062" cy="694937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lvl="0" algn="ctr">
              <a:defRPr/>
            </a:pPr>
            <a:r>
              <a:rPr kumimoji="0" lang="ro-RO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⬤ Imaginea arată influența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distan</a:t>
            </a: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ț</a:t>
            </a:r>
            <a:r>
              <a:rPr lang="en-US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ei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dintre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electrozi</a:t>
            </a:r>
            <a:r>
              <a:rPr kumimoji="0" lang="ro-RO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 asupra câmpului în condensator.</a:t>
            </a:r>
            <a:endParaRPr kumimoji="0" lang="ro-RO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6" name="Obiect 6">
            <a:extLst>
              <a:ext uri="{FF2B5EF4-FFF2-40B4-BE49-F238E27FC236}">
                <a16:creationId xmlns:a16="http://schemas.microsoft.com/office/drawing/2014/main" id="{53B7CBDF-4CD9-8BB1-75B9-ACC04A9A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126099"/>
              </p:ext>
            </p:extLst>
          </p:nvPr>
        </p:nvGraphicFramePr>
        <p:xfrm>
          <a:off x="5308865" y="1912770"/>
          <a:ext cx="6221415" cy="433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132800" imgH="2879640" progId="Origin50.Graph">
                  <p:embed/>
                </p:oleObj>
              </mc:Choice>
              <mc:Fallback>
                <p:oleObj name="Graph" r:id="rId3" imgW="4132800" imgH="287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8865" y="1912770"/>
                        <a:ext cx="6221415" cy="433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0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interpretări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ine 3" descr="O imagine care conține text, captură de ecran, Color, cerc&#10;&#10;Descriere generată automat">
            <a:extLst>
              <a:ext uri="{FF2B5EF4-FFF2-40B4-BE49-F238E27FC236}">
                <a16:creationId xmlns:a16="http://schemas.microsoft.com/office/drawing/2014/main" id="{0C4544DE-9216-F601-1841-501F6CFBA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b="3129"/>
          <a:stretch/>
        </p:blipFill>
        <p:spPr>
          <a:xfrm>
            <a:off x="1318524" y="2057494"/>
            <a:ext cx="4219498" cy="3720793"/>
          </a:xfrm>
          <a:prstGeom prst="rect">
            <a:avLst/>
          </a:prstGeom>
        </p:spPr>
      </p:pic>
      <p:sp>
        <p:nvSpPr>
          <p:cNvPr id="5" name="CasetăText 5">
            <a:extLst>
              <a:ext uri="{FF2B5EF4-FFF2-40B4-BE49-F238E27FC236}">
                <a16:creationId xmlns:a16="http://schemas.microsoft.com/office/drawing/2014/main" id="{A29515B0-4527-C769-3BDD-1321D3F7AA9D}"/>
              </a:ext>
            </a:extLst>
          </p:cNvPr>
          <p:cNvSpPr txBox="1"/>
          <p:nvPr/>
        </p:nvSpPr>
        <p:spPr>
          <a:xfrm>
            <a:off x="1197428" y="1737360"/>
            <a:ext cx="995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Condensatorul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electrozi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coplanari</a:t>
            </a:r>
            <a:endParaRPr lang="en-GB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04">
            <a:extLst>
              <a:ext uri="{FF2B5EF4-FFF2-40B4-BE49-F238E27FC236}">
                <a16:creationId xmlns:a16="http://schemas.microsoft.com/office/drawing/2014/main" id="{3ED91E48-AB29-1AFE-0F7C-EA77290A79B1}"/>
              </a:ext>
            </a:extLst>
          </p:cNvPr>
          <p:cNvSpPr/>
          <p:nvPr/>
        </p:nvSpPr>
        <p:spPr>
          <a:xfrm>
            <a:off x="1354049" y="5700061"/>
            <a:ext cx="4148448" cy="694937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lvl="0" algn="ctr">
              <a:defRPr/>
            </a:pPr>
            <a:r>
              <a:rPr kumimoji="0" lang="ro-RO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⬤ </a:t>
            </a: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Imaginea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ara</a:t>
            </a: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tă distribuția potențialului electric într-un condensator cu strat subțire</a:t>
            </a:r>
            <a:r>
              <a:rPr lang="en-US" spc="-1" dirty="0">
                <a:solidFill>
                  <a:srgbClr val="000000"/>
                </a:solidFill>
                <a:latin typeface="Times New Roman"/>
                <a:ea typeface="Microsoft YaHei"/>
              </a:rPr>
              <a:t>.</a:t>
            </a:r>
            <a:endParaRPr kumimoji="0" lang="ro-RO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7" name="Obiect 4">
            <a:extLst>
              <a:ext uri="{FF2B5EF4-FFF2-40B4-BE49-F238E27FC236}">
                <a16:creationId xmlns:a16="http://schemas.microsoft.com/office/drawing/2014/main" id="{DB8B3BD1-CD71-734F-B046-BF1DAF494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373139"/>
              </p:ext>
            </p:extLst>
          </p:nvPr>
        </p:nvGraphicFramePr>
        <p:xfrm>
          <a:off x="5263607" y="1703400"/>
          <a:ext cx="6732210" cy="469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132800" imgH="2879640" progId="Origin50.Graph">
                  <p:embed/>
                </p:oleObj>
              </mc:Choice>
              <mc:Fallback>
                <p:oleObj name="Graph" r:id="rId3" imgW="4132800" imgH="287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3607" y="1703400"/>
                        <a:ext cx="6732210" cy="4691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49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41600"/>
            <a:ext cx="10058400" cy="2460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</a:rPr>
              <a:t>⬤ Metoda diferențelor finite confirmă legătura directă dintre capacitățile condensatorilor și caracteristicile permitivității dielectrice în funcție de configurația geometrică a acestora.</a:t>
            </a:r>
            <a:endParaRPr lang="en-US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</a:rPr>
              <a:t>⬤ Rezultatele evidențiază importanța efectelor de margine asupra evaluării permitivității dielectrice și modul în care acestea pot fi cuantificate prin tehnici numerice.</a:t>
            </a:r>
            <a:endParaRPr lang="en-US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</a:rPr>
              <a:t>⬤ Analiza capacității în relație cu permitivitatea unui strat subțire deschide noi oportunități pentru investigații experimentale avansate ale straturilor subțiri dielectrice.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Introducere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Tipuri de condensatori cunoscuți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Rolul condensatorilor în evaluarea permitivității electrice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Motivație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Abordarea numerică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Rezultate și interpretări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600" spc="-1" dirty="0">
                <a:solidFill>
                  <a:srgbClr val="000000"/>
                </a:solidFill>
                <a:latin typeface="Times New Roman"/>
              </a:rPr>
              <a:t>⬤ Concluzii</a:t>
            </a:r>
            <a:endParaRPr lang="ro-RO" sz="2600" spc="-1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7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Condensatori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3"/>
            <a:ext cx="7418070" cy="44815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Condensatorii stochează energie sub formă de câmp electric între două plăci conductoare separate de un izolator sau dielectric.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Capacitatea unui condensator este măsurată în Farazi și indică cantitatea de sarcină electrică stocată pentru o anumită tensiune.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Când se aplică tensiune, electronii se acumulează pe o placă, în timp ce cealaltă placă prezintă un deficit de electroni, creând astfel un câmp electric.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Dielectricul între plăci mărește capacitatea de stocare și previne transferul de sarcină direct între plăci.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 Energiile electrice sunt eliberate atunci când circuitul se închide, permițând sarcinilor să circule printr-un circuit extern.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  <p:pic>
        <p:nvPicPr>
          <p:cNvPr id="4" name="Picture 6"/>
          <p:cNvPicPr/>
          <p:nvPr/>
        </p:nvPicPr>
        <p:blipFill>
          <a:blip r:embed="rId2"/>
          <a:stretch/>
        </p:blipFill>
        <p:spPr>
          <a:xfrm>
            <a:off x="8621485" y="2134246"/>
            <a:ext cx="2534195" cy="3904560"/>
          </a:xfrm>
          <a:prstGeom prst="rect">
            <a:avLst/>
          </a:prstGeom>
          <a:ln w="18000">
            <a:noFill/>
          </a:ln>
        </p:spPr>
      </p:pic>
    </p:spTree>
    <p:extLst>
      <p:ext uri="{BB962C8B-B14F-4D97-AF65-F5344CB8AC3E}">
        <p14:creationId xmlns:p14="http://schemas.microsoft.com/office/powerpoint/2010/main" val="24859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Tipuri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condensatori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cunoscuți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2276"/>
          <a:stretch/>
        </p:blipFill>
        <p:spPr>
          <a:xfrm>
            <a:off x="1184744" y="1839147"/>
            <a:ext cx="9970936" cy="3499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44" y="5339115"/>
            <a:ext cx="9970936" cy="9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4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Condensatori utilizați în </a:t>
            </a:r>
            <a:b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măsurători ale permitivității electrice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tăText 1">
            <a:extLst>
              <a:ext uri="{FF2B5EF4-FFF2-40B4-BE49-F238E27FC236}">
                <a16:creationId xmlns:a16="http://schemas.microsoft.com/office/drawing/2014/main" id="{02E5D2EE-41D3-F5AB-B0DB-2D2C161A205D}"/>
              </a:ext>
            </a:extLst>
          </p:cNvPr>
          <p:cNvSpPr txBox="1"/>
          <p:nvPr/>
        </p:nvSpPr>
        <p:spPr>
          <a:xfrm>
            <a:off x="1097280" y="173736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Eșantioane de dimensiuni mari </a:t>
            </a:r>
          </a:p>
        </p:txBody>
      </p:sp>
      <p:sp>
        <p:nvSpPr>
          <p:cNvPr id="5" name="CasetăText 5">
            <a:extLst>
              <a:ext uri="{FF2B5EF4-FFF2-40B4-BE49-F238E27FC236}">
                <a16:creationId xmlns:a16="http://schemas.microsoft.com/office/drawing/2014/main" id="{32555DE6-1375-0749-CC44-E8FCF04EDF5F}"/>
              </a:ext>
            </a:extLst>
          </p:cNvPr>
          <p:cNvSpPr txBox="1"/>
          <p:nvPr/>
        </p:nvSpPr>
        <p:spPr>
          <a:xfrm>
            <a:off x="6647584" y="1737360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Straturi subțiri</a:t>
            </a:r>
          </a:p>
        </p:txBody>
      </p:sp>
      <p:pic>
        <p:nvPicPr>
          <p:cNvPr id="6" name="Imagine 2">
            <a:extLst>
              <a:ext uri="{FF2B5EF4-FFF2-40B4-BE49-F238E27FC236}">
                <a16:creationId xmlns:a16="http://schemas.microsoft.com/office/drawing/2014/main" id="{2885256F-A144-E468-1877-B1F617E6AD7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906144" y="2106692"/>
            <a:ext cx="1965304" cy="2535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tăText 4">
                <a:extLst>
                  <a:ext uri="{FF2B5EF4-FFF2-40B4-BE49-F238E27FC236}">
                    <a16:creationId xmlns:a16="http://schemas.microsoft.com/office/drawing/2014/main" id="{E55BCE82-4D7B-0636-E520-700E10475CFF}"/>
                  </a:ext>
                </a:extLst>
              </p:cNvPr>
              <p:cNvSpPr txBox="1"/>
              <p:nvPr/>
            </p:nvSpPr>
            <p:spPr>
              <a:xfrm>
                <a:off x="1990312" y="4869619"/>
                <a:ext cx="1796967" cy="73731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32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32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232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𝑚𝑎𝑠𝑢𝑟𝑎𝑡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2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2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32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Cd</m:t>
                          </m:r>
                        </m:num>
                        <m:den>
                          <m:sSub>
                            <m:sSubPr>
                              <m:ctrlPr>
                                <a:rPr lang="en-US" sz="232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32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sz="232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32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GB" sz="232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tăText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5BCE82-4D7B-0636-E520-700E10475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12" y="4869619"/>
                <a:ext cx="1796967" cy="7373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37" y="2106692"/>
            <a:ext cx="4296086" cy="25769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10"/>
          <p:cNvPicPr/>
          <p:nvPr/>
        </p:nvPicPr>
        <p:blipFill>
          <a:blip r:embed="rId5"/>
          <a:stretch/>
        </p:blipFill>
        <p:spPr>
          <a:xfrm>
            <a:off x="4100285" y="4932100"/>
            <a:ext cx="7055395" cy="612357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glow rad="38160">
              <a:srgbClr val="000000"/>
            </a:glow>
          </a:effectLst>
        </p:spPr>
      </p:pic>
      <p:sp>
        <p:nvSpPr>
          <p:cNvPr id="11" name="TextBox 71"/>
          <p:cNvSpPr/>
          <p:nvPr/>
        </p:nvSpPr>
        <p:spPr>
          <a:xfrm>
            <a:off x="4100285" y="5606937"/>
            <a:ext cx="7055395" cy="728549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B. Malic, I.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Boerasu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M.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Mandeljc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M.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Kosec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V.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Sherman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T.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Yamada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N. Setter si M.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Vukadinovic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2007 -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Processing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and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dielectric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characterization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of Ba0.3Sr0.7TiO3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thin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films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on alumina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substrates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, Journal of </a:t>
            </a:r>
            <a:r>
              <a:rPr lang="ro-RO" sz="1400" b="0" strike="noStrike" spc="-1" dirty="0" err="1">
                <a:solidFill>
                  <a:srgbClr val="000000"/>
                </a:solidFill>
                <a:latin typeface="Times New Roman"/>
                <a:ea typeface="Microsoft YaHei"/>
              </a:rPr>
              <a:t>the</a:t>
            </a:r>
            <a:r>
              <a:rPr lang="ro-RO" sz="1400" b="0" strike="noStrike" spc="-1" dirty="0">
                <a:solidFill>
                  <a:srgbClr val="000000"/>
                </a:solidFill>
                <a:latin typeface="Times New Roman"/>
                <a:ea typeface="Microsoft YaHei"/>
              </a:rPr>
              <a:t> European Ceramic Society.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81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Motivație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322284"/>
            <a:ext cx="10058400" cy="291543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Există configurații precum cea cu electrozi coplanari pentru care estimarea capacității este foarte dificilă în mod analitic.</a:t>
            </a: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Scopul lucrării este de a dezvolta o procedură numerică bazată pe metoda diferențelor finite capabilă să estimeze capacitatea electrică a tuturor condensatoarelor.</a:t>
            </a: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Procedura numerică permite, de exemplu, înțelegerea modului în care diferiți parametri geometrici și electrici afectează capacitatea condensatorilor cu electrozi coplanari.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  <a:ea typeface="Microsoft YaHei"/>
              </a:rPr>
              <a:t>⬤ Detaliile obținute din această analiză numerică sunt importante pentru optimizarea condensatoarelor în domenii variate, de la electronica avansată la sistemele energetice eficiente, având potențialul de a contribui la evoluția tehnologiilor viitoare.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53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Abordarea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ecuația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Laplace cu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condiții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1847"/>
            <a:ext cx="10058400" cy="955523"/>
          </a:xfrm>
        </p:spPr>
        <p:txBody>
          <a:bodyPr>
            <a:normAutofit/>
          </a:bodyPr>
          <a:lstStyle/>
          <a:p>
            <a:r>
              <a:rPr lang="ro-RO" spc="-1" dirty="0">
                <a:solidFill>
                  <a:srgbClr val="000000"/>
                </a:solidFill>
                <a:latin typeface="Times New Roman"/>
              </a:rPr>
              <a:t>⬤ Ecuația Laplace este importantă pentru determinarea câmpurilor electrice și capacității în condensatoare.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Domeniul de definiție este discretizat într-o rețea bidimensională, unde calculul derivatelor parțiale se face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numeric prin diferențe finite. </a:t>
            </a:r>
            <a:endParaRPr lang="ro-RO" spc="-1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tăText 1">
                <a:extLst>
                  <a:ext uri="{FF2B5EF4-FFF2-40B4-BE49-F238E27FC236}">
                    <a16:creationId xmlns:a16="http://schemas.microsoft.com/office/drawing/2014/main" id="{D3D3AF6B-7DA8-EB36-DB5B-423029680A8D}"/>
                  </a:ext>
                </a:extLst>
              </p:cNvPr>
              <p:cNvSpPr txBox="1"/>
              <p:nvPr/>
            </p:nvSpPr>
            <p:spPr>
              <a:xfrm>
                <a:off x="1198880" y="2917370"/>
                <a:ext cx="2582092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US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den>
                    </m:f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f>
                          <m:f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US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den>
                    </m:f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00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f>
                          <m:f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nor/>
                              </m:rPr>
                              <a:rPr lang="en-US" sz="2000" i="0" smtClean="0">
                                <a:latin typeface="Times New Roman" panose="020206030504050203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endParaRPr lang="en-GB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tăText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3D3AF6B-7DA8-EB36-DB5B-423029680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2917370"/>
                <a:ext cx="2582092" cy="554447"/>
              </a:xfrm>
              <a:prstGeom prst="rect">
                <a:avLst/>
              </a:prstGeom>
              <a:blipFill rotWithShape="0">
                <a:blip r:embed="rId2"/>
                <a:stretch>
                  <a:fillRect l="-236" r="-472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82"/>
          <p:cNvSpPr/>
          <p:nvPr/>
        </p:nvSpPr>
        <p:spPr>
          <a:xfrm>
            <a:off x="1097280" y="3471817"/>
            <a:ext cx="6585120" cy="401076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⬤ Derivatele parțiale în punctul (x</a:t>
            </a:r>
            <a:r>
              <a:rPr lang="ro-RO" sz="2000" b="0" strike="noStrike" spc="-1" baseline="-8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, y</a:t>
            </a:r>
            <a:r>
              <a:rPr lang="ro-RO" sz="2000" b="0" strike="noStrike" spc="-1" baseline="-8000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) sunt aproximative prin: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3"/>
              <p:cNvSpPr txBox="1"/>
              <p:nvPr/>
            </p:nvSpPr>
            <p:spPr>
              <a:xfrm>
                <a:off x="1097280" y="3813385"/>
                <a:ext cx="3743234" cy="8099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en-GB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  <m:r>
                        <m:rPr>
                          <m:nor/>
                        </m:rPr>
                        <a:rPr lang="ar-AE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GB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ș</m:t>
                      </m:r>
                      <m:r>
                        <m:rPr>
                          <m:nor/>
                        </m:rPr>
                        <a:rPr lang="en-GB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∂</m:t>
                          </m:r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den>
                      </m:f>
                      <m:r>
                        <m:rPr>
                          <m:nor/>
                        </m:rPr>
                        <a:rPr lang="ar-AE" sz="20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000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ar-AE" sz="2000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13385"/>
                <a:ext cx="3743234" cy="809940"/>
              </a:xfrm>
              <a:prstGeom prst="rect">
                <a:avLst/>
              </a:prstGeom>
              <a:blipFill rotWithShape="0">
                <a:blip r:embed="rId3"/>
                <a:stretch>
                  <a:fillRect r="-586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84"/>
          <p:cNvSpPr/>
          <p:nvPr/>
        </p:nvSpPr>
        <p:spPr>
          <a:xfrm>
            <a:off x="1097280" y="4623325"/>
            <a:ext cx="4264920" cy="4190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⬤ Ecuația discretizată a lui Laplace este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8080" y="5619462"/>
            <a:ext cx="5426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o-RO" spc="-1" dirty="0">
                <a:solidFill>
                  <a:srgbClr val="000000"/>
                </a:solidFill>
                <a:latin typeface="Times New Roman"/>
              </a:rPr>
              <a:t>unde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pc="-1" baseline="-25000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si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pc="-1" baseline="-25000" dirty="0" err="1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sunt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 paş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ii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 de discretizare pe ax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ele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O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x și 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O</a:t>
            </a:r>
            <a:r>
              <a:rPr lang="ro-RO" spc="-1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ro-RO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46" y="2662134"/>
            <a:ext cx="3310434" cy="2727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tăText 2">
                <a:extLst>
                  <a:ext uri="{FF2B5EF4-FFF2-40B4-BE49-F238E27FC236}">
                    <a16:creationId xmlns:a16="http://schemas.microsoft.com/office/drawing/2014/main" id="{F167F289-82B6-1B5A-5114-B77B1132775A}"/>
                  </a:ext>
                </a:extLst>
              </p:cNvPr>
              <p:cNvSpPr txBox="1"/>
              <p:nvPr/>
            </p:nvSpPr>
            <p:spPr>
              <a:xfrm>
                <a:off x="1198880" y="4981530"/>
                <a:ext cx="7256024" cy="637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asetăText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67F289-82B6-1B5A-5114-B77B11327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4981530"/>
                <a:ext cx="7256024" cy="6379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10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Abordarea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ecuația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Laplace cu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condiții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/>
          <a:stretch/>
        </p:blipFill>
        <p:spPr>
          <a:xfrm>
            <a:off x="4746171" y="1810298"/>
            <a:ext cx="7106195" cy="4422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tăText 3">
                <a:extLst>
                  <a:ext uri="{FF2B5EF4-FFF2-40B4-BE49-F238E27FC236}">
                    <a16:creationId xmlns:a16="http://schemas.microsoft.com/office/drawing/2014/main" id="{044B78D5-DC4F-63C6-3DC8-B95F97D6BAA3}"/>
                  </a:ext>
                </a:extLst>
              </p:cNvPr>
              <p:cNvSpPr txBox="1"/>
              <p:nvPr/>
            </p:nvSpPr>
            <p:spPr>
              <a:xfrm>
                <a:off x="195942" y="2365061"/>
                <a:ext cx="5580744" cy="1537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2000" i="0" smtClean="0">
                                      <a:latin typeface="Times New Roman" panose="020206030504050203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tăText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4B78D5-DC4F-63C6-3DC8-B95F97D6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2365061"/>
                <a:ext cx="5580744" cy="15378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20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2"/>
          <p:cNvSpPr/>
          <p:nvPr/>
        </p:nvSpPr>
        <p:spPr>
          <a:xfrm>
            <a:off x="1097280" y="2670145"/>
            <a:ext cx="5659120" cy="3476172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⬤ Graficul prezentat demonstrează cum potențialul electric variază liniar în interiorul unui condensator planar în răspuns la o tensiune aplicată. Această relație liniară este caracteristică pentru un mediu dielectric uniform și absența fenomenelor de margine.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2000" b="0" strike="noStrike" spc="-1" dirty="0">
                <a:solidFill>
                  <a:srgbClr val="000000"/>
                </a:solidFill>
                <a:latin typeface="Times New Roman"/>
              </a:rPr>
              <a:t>⬤ Sub influența unei tensiuni aplicate, condensatorul generează un câmp electric uniform, astfel încât potențialul variază liniar de la o placă la alta. Această distribuție este descrisă de ecuația Laplace pentru un mediu omogen și fără sarcini libere.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6"/>
          <p:cNvPicPr/>
          <p:nvPr/>
        </p:nvPicPr>
        <p:blipFill>
          <a:blip r:embed="rId2"/>
          <a:srcRect l="8884" t="4276" r="6508" b="10323"/>
          <a:stretch/>
        </p:blipFill>
        <p:spPr>
          <a:xfrm>
            <a:off x="6684480" y="2489180"/>
            <a:ext cx="4471200" cy="3657137"/>
          </a:xfrm>
          <a:prstGeom prst="rect">
            <a:avLst/>
          </a:prstGeom>
          <a:ln w="18000">
            <a:noFill/>
          </a:ln>
        </p:spPr>
      </p:pic>
      <p:sp>
        <p:nvSpPr>
          <p:cNvPr id="9" name="TextBox 91"/>
          <p:cNvSpPr/>
          <p:nvPr/>
        </p:nvSpPr>
        <p:spPr>
          <a:xfrm>
            <a:off x="1097280" y="1769620"/>
            <a:ext cx="10058400" cy="71956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2000" b="1" strike="noStrike" spc="-1" dirty="0">
                <a:solidFill>
                  <a:srgbClr val="000000"/>
                </a:solidFill>
                <a:latin typeface="Times New Roman"/>
              </a:rPr>
              <a:t>Distribuția potențialului în funcție de tensiunea aplicată pentru un condensator cu plăci plan paralele și condiții la limită periodice</a:t>
            </a:r>
            <a:endParaRPr lang="ro-R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Abordarea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ecuația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Laplace cu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condiții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524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</TotalTime>
  <Words>726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Retrospect</vt:lpstr>
      <vt:lpstr>Graph</vt:lpstr>
      <vt:lpstr>Determinarea prin metode numerice a permitivităţii straturilor subţiri în condensatori cu diferite configuraţii geometrice</vt:lpstr>
      <vt:lpstr>Cuprins</vt:lpstr>
      <vt:lpstr>Condensatori</vt:lpstr>
      <vt:lpstr>Tipuri de condensatori cunoscuți</vt:lpstr>
      <vt:lpstr>Condensatori utilizați în  măsurători ale permitivității electrice</vt:lpstr>
      <vt:lpstr>Motivație</vt:lpstr>
      <vt:lpstr>Abordarea numerică - ecuația Laplace cu condiții la limită specifice</vt:lpstr>
      <vt:lpstr>Abordarea numerică - ecuația Laplace cu condiții la limită specifice</vt:lpstr>
      <vt:lpstr>Abordarea numerică - ecuația Laplace cu condiții la limită specifice</vt:lpstr>
      <vt:lpstr>Rezultate și interpretări</vt:lpstr>
      <vt:lpstr>Rezultate și interpretări</vt:lpstr>
      <vt:lpstr>Rezultate și interpretări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Determinarea prin metode numerice a permitivităţii straturilor subţiri în condensatori cu diferite configuraţii geometrice</dc:title>
  <dc:creator>Stefan Isfan</dc:creator>
  <cp:lastModifiedBy>Stefan Isfan</cp:lastModifiedBy>
  <cp:revision>17</cp:revision>
  <dcterms:created xsi:type="dcterms:W3CDTF">2024-07-05T15:28:25Z</dcterms:created>
  <dcterms:modified xsi:type="dcterms:W3CDTF">2025-04-25T10:02:48Z</dcterms:modified>
</cp:coreProperties>
</file>